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79" r:id="rId3"/>
    <p:sldId id="262" r:id="rId4"/>
    <p:sldId id="260" r:id="rId5"/>
    <p:sldId id="257" r:id="rId6"/>
    <p:sldId id="276" r:id="rId7"/>
    <p:sldId id="273" r:id="rId8"/>
    <p:sldId id="274" r:id="rId9"/>
    <p:sldId id="267" r:id="rId10"/>
    <p:sldId id="275" r:id="rId11"/>
    <p:sldId id="282" r:id="rId12"/>
    <p:sldId id="263" r:id="rId13"/>
    <p:sldId id="281" r:id="rId14"/>
    <p:sldId id="280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5" autoAdjust="0"/>
    <p:restoredTop sz="94660"/>
  </p:normalViewPr>
  <p:slideViewPr>
    <p:cSldViewPr snapToGrid="0">
      <p:cViewPr>
        <p:scale>
          <a:sx n="87" d="100"/>
          <a:sy n="87" d="100"/>
        </p:scale>
        <p:origin x="37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2T00:13:55.6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382B-80CB-4786-B871-180740E8D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US Beer Market Analysis</a:t>
            </a:r>
            <a:br>
              <a:rPr lang="en-US" dirty="0"/>
            </a:br>
            <a:r>
              <a:rPr lang="en-US" sz="6600" dirty="0"/>
              <a:t>AB InBev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B2CF9-4EF4-43A3-9A10-5A20F9F9B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Fred poon, Data Scientist</a:t>
            </a:r>
          </a:p>
          <a:p>
            <a:r>
              <a:rPr lang="en-US" dirty="0"/>
              <a:t>Laura Lazarescou, Data Scientist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6346E-AFCF-47F3-9EA9-CE606E70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357" y="0"/>
            <a:ext cx="2656643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34F9-F143-4E52-BF37-1A9A96A6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the ABV / IBU relationship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841A0-1249-4FE9-BC05-35495F6B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3265" y="1303059"/>
            <a:ext cx="6305484" cy="526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F3D34-A19D-40B5-9861-6A0FA8DEA686}"/>
              </a:ext>
            </a:extLst>
          </p:cNvPr>
          <p:cNvSpPr txBox="1"/>
          <p:nvPr/>
        </p:nvSpPr>
        <p:spPr>
          <a:xfrm>
            <a:off x="794143" y="2310447"/>
            <a:ext cx="338128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100 Individual Styles into 10 Major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Non-IPA Ales are low-IBU, lower ABV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Fruit/Herb varieties, but this style is on the rise.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8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58F2-315E-4A39-B101-B49FF345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and Ale – Detailed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70B7-00D3-44C2-A23D-2A18182E3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0A01E-0688-42B7-8799-A7890ECA8E7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89128" y="1853248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33E6C-E190-4023-8930-38CEEB8F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1" y="4433677"/>
            <a:ext cx="3397486" cy="18147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070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1620-F8A4-4BCA-B879-6B0B01B9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B8A58-B723-4DD0-866A-1809BBE8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BC3ED-BA34-46CD-87D3-92921488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00" y="0"/>
            <a:ext cx="12384300" cy="69860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FFDA4A-572D-449C-A7D2-DB5737C7F00D}"/>
              </a:ext>
            </a:extLst>
          </p:cNvPr>
          <p:cNvSpPr txBox="1">
            <a:spLocks/>
          </p:cNvSpPr>
          <p:nvPr/>
        </p:nvSpPr>
        <p:spPr>
          <a:xfrm>
            <a:off x="-192300" y="-1"/>
            <a:ext cx="12384300" cy="131530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   AB InBev Investments and Future Potential</a:t>
            </a:r>
          </a:p>
        </p:txBody>
      </p:sp>
    </p:spTree>
    <p:extLst>
      <p:ext uri="{BB962C8B-B14F-4D97-AF65-F5344CB8AC3E}">
        <p14:creationId xmlns:p14="http://schemas.microsoft.com/office/powerpoint/2010/main" val="327912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19C-EA37-4083-98DD-2738A282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with Most Beer Consumed (2018 TBB 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47C1C-2145-4EE2-8AB6-C7F7AD941EB4}"/>
              </a:ext>
            </a:extLst>
          </p:cNvPr>
          <p:cNvSpPr txBox="1"/>
          <p:nvPr/>
        </p:nvSpPr>
        <p:spPr>
          <a:xfrm>
            <a:off x="181382" y="6271037"/>
            <a:ext cx="103341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Source: US ALCOHOL AND TOBACCO TAX AND TRADE BUREAU Data compiled from Line 15, Column B (Form TTB 5130.9, Brewer's Report of Operations) + Line 10 (Form TTB 5130.26, Quarterly Brewer's Report of Operations) (formerly Brewpub Report of Operations)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B78A7-35F5-4821-BA51-28DD58F3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07" y="0"/>
            <a:ext cx="1303382" cy="1155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35856-85B4-4AAB-AA91-171ECAF2079A}"/>
              </a:ext>
            </a:extLst>
          </p:cNvPr>
          <p:cNvSpPr txBox="1"/>
          <p:nvPr/>
        </p:nvSpPr>
        <p:spPr>
          <a:xfrm>
            <a:off x="1399216" y="1949836"/>
            <a:ext cx="235657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		360,000</a:t>
            </a:r>
          </a:p>
          <a:p>
            <a:r>
              <a:rPr lang="en-US" dirty="0"/>
              <a:t>NC		181,000</a:t>
            </a:r>
          </a:p>
          <a:p>
            <a:r>
              <a:rPr lang="en-US" dirty="0"/>
              <a:t>CO		177,000</a:t>
            </a:r>
          </a:p>
          <a:p>
            <a:r>
              <a:rPr lang="en-US" dirty="0"/>
              <a:t>TX		162,500</a:t>
            </a:r>
          </a:p>
          <a:p>
            <a:r>
              <a:rPr lang="en-US" dirty="0"/>
              <a:t>FL		139,000</a:t>
            </a:r>
          </a:p>
          <a:p>
            <a:r>
              <a:rPr lang="en-US" dirty="0"/>
              <a:t>IL		134,000</a:t>
            </a:r>
          </a:p>
          <a:p>
            <a:r>
              <a:rPr lang="en-US" dirty="0"/>
              <a:t>MI		126,000</a:t>
            </a:r>
          </a:p>
          <a:p>
            <a:r>
              <a:rPr lang="en-US" dirty="0"/>
              <a:t>OR		122,000</a:t>
            </a:r>
          </a:p>
          <a:p>
            <a:r>
              <a:rPr lang="en-US" dirty="0"/>
              <a:t>WA		172,000</a:t>
            </a:r>
          </a:p>
          <a:p>
            <a:r>
              <a:rPr lang="en-US" dirty="0"/>
              <a:t>VA		119,000</a:t>
            </a:r>
          </a:p>
          <a:p>
            <a:r>
              <a:rPr lang="en-US" dirty="0"/>
              <a:t>NY		112,000</a:t>
            </a:r>
          </a:p>
          <a:p>
            <a:r>
              <a:rPr lang="en-US" dirty="0"/>
              <a:t>OH		100,000</a:t>
            </a:r>
          </a:p>
          <a:p>
            <a:r>
              <a:rPr lang="en-US" dirty="0"/>
              <a:t>MN		 85,000</a:t>
            </a:r>
          </a:p>
          <a:p>
            <a:r>
              <a:rPr lang="en-US" dirty="0"/>
              <a:t>PA		 78,000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DFBD3-211D-4857-9C7E-2072A52575AA}"/>
              </a:ext>
            </a:extLst>
          </p:cNvPr>
          <p:cNvSpPr txBox="1"/>
          <p:nvPr/>
        </p:nvSpPr>
        <p:spPr>
          <a:xfrm>
            <a:off x="810072" y="4743834"/>
            <a:ext cx="3338481" cy="1176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1DD9E-D4A3-4803-AB6F-9B8619E86D6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88478" y="1452833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484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B526-4B43-4E90-BD2B-FA3F0F9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577F8-0EAC-4C57-821B-F6DD136F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41419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Market Growth is highest for flavored beer and beer alternatives</a:t>
            </a:r>
          </a:p>
          <a:p>
            <a:r>
              <a:rPr lang="en-US" dirty="0"/>
              <a:t>Craft beer drinkers reject “big beer”– invest vs. acquire</a:t>
            </a:r>
          </a:p>
          <a:p>
            <a:r>
              <a:rPr lang="en-US" dirty="0"/>
              <a:t>Consumer preference is shifting from IPA to American Pale Ale, Fruit/Herb, Cider and high ABV beers.</a:t>
            </a:r>
          </a:p>
          <a:p>
            <a:r>
              <a:rPr lang="en-US" dirty="0"/>
              <a:t>Based on AB InBev portfolio and local market consumption, top targets for investment:</a:t>
            </a:r>
          </a:p>
          <a:p>
            <a:pPr lvl="1"/>
            <a:r>
              <a:rPr lang="en-US" dirty="0"/>
              <a:t>NY:  	</a:t>
            </a:r>
            <a:r>
              <a:rPr lang="en-US" dirty="0" err="1"/>
              <a:t>Sixpoint</a:t>
            </a:r>
            <a:r>
              <a:rPr lang="en-US" dirty="0"/>
              <a:t> Craft Ales</a:t>
            </a:r>
          </a:p>
          <a:p>
            <a:pPr lvl="1"/>
            <a:r>
              <a:rPr lang="en-US" dirty="0"/>
              <a:t>OH:	</a:t>
            </a:r>
            <a:r>
              <a:rPr lang="en-US" dirty="0" err="1"/>
              <a:t>Madtree</a:t>
            </a:r>
            <a:r>
              <a:rPr lang="en-US" dirty="0"/>
              <a:t> Brewing Company</a:t>
            </a:r>
          </a:p>
          <a:p>
            <a:pPr lvl="1"/>
            <a:r>
              <a:rPr lang="en-US" dirty="0"/>
              <a:t>MN:	Surly Brewing Center</a:t>
            </a:r>
          </a:p>
          <a:p>
            <a:pPr lvl="1"/>
            <a:r>
              <a:rPr lang="en-US" dirty="0"/>
              <a:t>PA: 	Manayunk Brewing Company</a:t>
            </a:r>
          </a:p>
        </p:txBody>
      </p:sp>
    </p:spTree>
    <p:extLst>
      <p:ext uri="{BB962C8B-B14F-4D97-AF65-F5344CB8AC3E}">
        <p14:creationId xmlns:p14="http://schemas.microsoft.com/office/powerpoint/2010/main" val="3299280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6138-DC3B-4707-951F-A88F860A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765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AAAD-969E-4040-A8D7-1834351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CD2D9-55E7-4660-B617-C363E622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AB InBev Goals and Objectives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Insights and Observations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3856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4D2A-D3D7-4FD9-8E47-A9F7C31E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F673-2157-4266-AEBB-F19CED2E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86F3C-843D-45F2-9A69-F74DBB08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" y="-15949"/>
            <a:ext cx="12163778" cy="6873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D5825A-1D58-47CF-84CD-64646D81A213}"/>
                  </a:ext>
                </a:extLst>
              </p14:cNvPr>
              <p14:cNvContentPartPr/>
              <p14:nvPr/>
            </p14:nvContentPartPr>
            <p14:xfrm>
              <a:off x="4356826" y="104340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D5825A-1D58-47CF-84CD-64646D81A2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7826" y="103440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EA8CC03-A4B1-49EF-BCE7-6678F3B5DD80}"/>
              </a:ext>
            </a:extLst>
          </p:cNvPr>
          <p:cNvSpPr/>
          <p:nvPr/>
        </p:nvSpPr>
        <p:spPr>
          <a:xfrm>
            <a:off x="2592572" y="1266745"/>
            <a:ext cx="2353787" cy="464677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77176-B323-4D60-A7C1-BBFD17EF37B1}"/>
              </a:ext>
            </a:extLst>
          </p:cNvPr>
          <p:cNvSpPr/>
          <p:nvPr/>
        </p:nvSpPr>
        <p:spPr>
          <a:xfrm>
            <a:off x="7337775" y="1266744"/>
            <a:ext cx="2261654" cy="273937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4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2774-8707-4A7A-8E09-3CA17AEC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9F7E5-2F8D-4E70-87C8-7E3F79DD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2"/>
            <a:ext cx="12192000" cy="68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5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Beer </a:t>
            </a:r>
            <a:r>
              <a:rPr lang="en-US" dirty="0"/>
              <a:t>and Brewery </a:t>
            </a:r>
            <a:r>
              <a:rPr dirty="0"/>
              <a:t>Data</a:t>
            </a:r>
            <a:r>
              <a:rPr lang="en-US" dirty="0"/>
              <a:t> Analysis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812" y="1589460"/>
            <a:ext cx="9117042" cy="4658939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Overall Analysis</a:t>
            </a:r>
          </a:p>
          <a:p>
            <a:pPr lvl="2"/>
            <a:r>
              <a:rPr lang="en-US" sz="2400" dirty="0"/>
              <a:t>2410 Beer and Cider Brands</a:t>
            </a:r>
          </a:p>
          <a:p>
            <a:pPr lvl="2"/>
            <a:r>
              <a:rPr lang="en-US" sz="2400" dirty="0"/>
              <a:t>558 Breweries</a:t>
            </a:r>
          </a:p>
          <a:p>
            <a:pPr lvl="2"/>
            <a:r>
              <a:rPr lang="en-US" sz="2400" dirty="0"/>
              <a:t>51 States including DC</a:t>
            </a:r>
          </a:p>
          <a:p>
            <a:pPr lvl="1"/>
            <a:r>
              <a:rPr lang="en-US" sz="2400" dirty="0"/>
              <a:t>Missing Data Values</a:t>
            </a:r>
          </a:p>
          <a:p>
            <a:pPr lvl="2"/>
            <a:r>
              <a:rPr lang="en-US" sz="2400" dirty="0"/>
              <a:t>No IBU:  1005 of 2410</a:t>
            </a:r>
          </a:p>
          <a:p>
            <a:pPr lvl="2"/>
            <a:r>
              <a:rPr lang="en-US" sz="2400" dirty="0"/>
              <a:t>No ABV:  64 of 2410</a:t>
            </a:r>
          </a:p>
          <a:p>
            <a:pPr lvl="1"/>
            <a:r>
              <a:rPr lang="en-US" sz="2400" dirty="0"/>
              <a:t>Conclusions are valid because IBU is not a significant factor in consumer choice and this is a market study.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States with Most and Least Breweries</a:t>
            </a:r>
            <a:endParaRPr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D7520-81F7-42F5-B1EC-71972B72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55" y="1763884"/>
            <a:ext cx="3390568" cy="2108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00DB8-6287-4280-916F-732941D8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15" y="4181475"/>
            <a:ext cx="3434825" cy="2164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C46D6-73EC-4388-B948-4F0114A25CC4}"/>
              </a:ext>
            </a:extLst>
          </p:cNvPr>
          <p:cNvSpPr txBox="1"/>
          <p:nvPr/>
        </p:nvSpPr>
        <p:spPr>
          <a:xfrm>
            <a:off x="9684048" y="1608906"/>
            <a:ext cx="133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	47	</a:t>
            </a:r>
          </a:p>
          <a:p>
            <a:r>
              <a:rPr lang="en-US" dirty="0"/>
              <a:t>CA	39</a:t>
            </a:r>
          </a:p>
          <a:p>
            <a:r>
              <a:rPr lang="en-US" dirty="0"/>
              <a:t>MI	32</a:t>
            </a:r>
          </a:p>
          <a:p>
            <a:r>
              <a:rPr lang="en-US" dirty="0"/>
              <a:t>OR	29</a:t>
            </a:r>
          </a:p>
          <a:p>
            <a:r>
              <a:rPr lang="en-US" dirty="0"/>
              <a:t>TX	28</a:t>
            </a:r>
          </a:p>
          <a:p>
            <a:r>
              <a:rPr lang="en-US" dirty="0"/>
              <a:t>PA	25</a:t>
            </a:r>
          </a:p>
          <a:p>
            <a:r>
              <a:rPr lang="en-US" dirty="0"/>
              <a:t>WA	23</a:t>
            </a:r>
          </a:p>
          <a:p>
            <a:r>
              <a:rPr lang="en-US" dirty="0"/>
              <a:t>MA	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02034-3BB0-4FF1-9764-0AF609E37C82}"/>
              </a:ext>
            </a:extLst>
          </p:cNvPr>
          <p:cNvSpPr txBox="1"/>
          <p:nvPr/>
        </p:nvSpPr>
        <p:spPr>
          <a:xfrm>
            <a:off x="9684047" y="4181475"/>
            <a:ext cx="1337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WV	1</a:t>
            </a:r>
          </a:p>
          <a:p>
            <a:r>
              <a:rPr lang="en-US" dirty="0"/>
              <a:t>SD	1</a:t>
            </a:r>
          </a:p>
          <a:p>
            <a:r>
              <a:rPr lang="en-US" dirty="0"/>
              <a:t>ND	1</a:t>
            </a:r>
          </a:p>
          <a:p>
            <a:r>
              <a:rPr lang="en-US" dirty="0"/>
              <a:t>DC	1</a:t>
            </a:r>
          </a:p>
          <a:p>
            <a:r>
              <a:rPr lang="en-US" dirty="0"/>
              <a:t>NV	2</a:t>
            </a:r>
          </a:p>
          <a:p>
            <a:r>
              <a:rPr lang="en-US" dirty="0"/>
              <a:t>MS	2</a:t>
            </a:r>
          </a:p>
          <a:p>
            <a:r>
              <a:rPr lang="en-US" dirty="0"/>
              <a:t>DE	2</a:t>
            </a:r>
          </a:p>
          <a:p>
            <a:r>
              <a:rPr lang="en-US" dirty="0"/>
              <a:t>AR	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3A0DD-BACA-456E-A391-887396B0AD4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4822" y="1763884"/>
            <a:ext cx="5738724" cy="45909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Brewing Preferences: ABV and IBU by State</a:t>
            </a:r>
            <a:br>
              <a:rPr lang="en-US" dirty="0"/>
            </a:b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7B9F8-1BAC-4B27-897A-61E356E44EE7}"/>
              </a:ext>
            </a:extLst>
          </p:cNvPr>
          <p:cNvSpPr txBox="1"/>
          <p:nvPr/>
        </p:nvSpPr>
        <p:spPr>
          <a:xfrm>
            <a:off x="7244954" y="1556244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Median Alcohol % is Consistent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IBU varies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26E6C-C742-4410-A198-CC4A79FBEFC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4654" y="3588560"/>
            <a:ext cx="9913067" cy="26465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1724-9ABC-4110-AD34-2869E0CB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Alcohol by Volume (ABV) Range:  5% - 7.5%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C44A1B-70F1-4152-ADA6-61F8F44AF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006" y="1953649"/>
            <a:ext cx="6766560" cy="42039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43595B-D768-4688-84E4-1BB8B29E2FD2}"/>
              </a:ext>
            </a:extLst>
          </p:cNvPr>
          <p:cNvSpPr/>
          <p:nvPr/>
        </p:nvSpPr>
        <p:spPr>
          <a:xfrm>
            <a:off x="3893044" y="2409198"/>
            <a:ext cx="1664537" cy="355356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3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198B-28F7-4BEE-AB5D-19EDEE53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Alcohol by Volume (ABV) and Bitterness (IBU) Vary by State</a:t>
            </a:r>
          </a:p>
        </p:txBody>
      </p:sp>
      <p:pic>
        <p:nvPicPr>
          <p:cNvPr id="6" name="Picture 1" descr="LauraL-FredP-Case-Study-1-FINAL-V3_files/figure-pptx/unnamed-chunk-5-1.png">
            <a:extLst>
              <a:ext uri="{FF2B5EF4-FFF2-40B4-BE49-F238E27FC236}">
                <a16:creationId xmlns:a16="http://schemas.microsoft.com/office/drawing/2014/main" id="{8DAB914C-63DF-4003-BE38-B40ED447FA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3490" y="2288871"/>
            <a:ext cx="4949413" cy="39595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1" descr="LauraL-FredP-Case-Study-1-FINAL-V3_files/figure-pptx/unnamed-chunk-6-1.png">
            <a:extLst>
              <a:ext uri="{FF2B5EF4-FFF2-40B4-BE49-F238E27FC236}">
                <a16:creationId xmlns:a16="http://schemas.microsoft.com/office/drawing/2014/main" id="{FDC0E7AE-CDEB-4EBC-B896-4FFC2C98FB7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25969" y="2288870"/>
            <a:ext cx="4949412" cy="39595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6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713</TotalTime>
  <Words>439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US Beer Market Analysis AB InBev</vt:lpstr>
      <vt:lpstr>Introduction</vt:lpstr>
      <vt:lpstr>PowerPoint Presentation</vt:lpstr>
      <vt:lpstr>PowerPoint Presentation</vt:lpstr>
      <vt:lpstr>Beer and Brewery Data Analysis</vt:lpstr>
      <vt:lpstr>States with Most and Least Breweries</vt:lpstr>
      <vt:lpstr>Brewing Preferences: ABV and IBU by State </vt:lpstr>
      <vt:lpstr>Ideal Alcohol by Volume (ABV) Range:  5% - 7.5%</vt:lpstr>
      <vt:lpstr>Median Alcohol by Volume (ABV) and Bitterness (IBU) Vary by State</vt:lpstr>
      <vt:lpstr>Style and the ABV / IBU relationship</vt:lpstr>
      <vt:lpstr>IPA and Ale – Detailed Comparison</vt:lpstr>
      <vt:lpstr>PowerPoint Presentation</vt:lpstr>
      <vt:lpstr>States with Most Beer Consumed (2018 TBB Data)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Lazarescou</dc:creator>
  <cp:lastModifiedBy>Laura Lazarescou</cp:lastModifiedBy>
  <cp:revision>36</cp:revision>
  <dcterms:created xsi:type="dcterms:W3CDTF">2019-10-20T00:37:15Z</dcterms:created>
  <dcterms:modified xsi:type="dcterms:W3CDTF">2019-10-26T22:51:55Z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lalazare@microsoft.com</vt:lpwstr>
  </property>
  <property fmtid="{D5CDD505-2E9C-101B-9397-08002B2CF9AE}" pid="5" name="MSIP_Label_f42aa342-8706-4288-bd11-ebb85995028c_SetDate">
    <vt:lpwstr>2019-10-20T00:55:16.3343820Z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64621447-a365-40d8-9315-adb007d5a86d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